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0" r:id="rId4"/>
    <p:sldId id="258" r:id="rId5"/>
    <p:sldId id="278" r:id="rId6"/>
    <p:sldId id="291" r:id="rId7"/>
    <p:sldId id="261" r:id="rId8"/>
    <p:sldId id="262" r:id="rId9"/>
    <p:sldId id="295" r:id="rId10"/>
    <p:sldId id="293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8" r:id="rId23"/>
    <p:sldId id="30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14" autoAdjust="0"/>
  </p:normalViewPr>
  <p:slideViewPr>
    <p:cSldViewPr>
      <p:cViewPr varScale="1">
        <p:scale>
          <a:sx n="92" d="100"/>
          <a:sy n="92" d="100"/>
        </p:scale>
        <p:origin x="-21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A4F8F-A63B-4C63-8648-798EFFFAD076}" type="datetimeFigureOut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6263E-C409-4782-8E51-DD3D102EC3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576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65D2-8655-40DC-8318-28DFB4BAFA27}" type="datetimeFigureOut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4C0F-341A-4ED6-8D0A-AE8D43C82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659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4C0F-341A-4ED6-8D0A-AE8D43C827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76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為了怕</a:t>
            </a:r>
            <a:r>
              <a:rPr lang="en-US" altLang="zh-TW" dirty="0" smtClean="0"/>
              <a:t>popular</a:t>
            </a:r>
            <a:r>
              <a:rPr lang="zh-TW" altLang="en-US" dirty="0" smtClean="0"/>
              <a:t>的問題影響權威值必須正規化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4C0F-341A-4ED6-8D0A-AE8D43C8274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46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4C0F-341A-4ED6-8D0A-AE8D43C8274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67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DE41-E02A-4975-A7AC-9166AC965F78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43C-2BAF-4960-8C52-8F6A37BFD340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5B86-08A0-436C-9DB7-5DE0843CB46E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B455-D4CF-48DF-A26D-66251102CCA8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BD55-2D17-42D7-AC23-319C3D526432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9FEB-072A-4214-B8F7-A6A3BCF6852D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B88E-396F-489B-A744-5D0B98FD4F0B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B58E-1526-46BC-8397-7802B7A36558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1EB1-D9D7-4042-8045-9F3F896895A6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78CA-3029-498B-B054-93D93C8931F9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620-C7A3-489C-8624-7BBB26D7A386}" type="datetime1">
              <a:rPr lang="zh-TW" altLang="en-US" smtClean="0"/>
              <a:t>2014/10/15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B40681-0887-45F2-BF8C-521589DD8A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152E84F-A3F6-4F0E-A71C-BFE12F96F20F}" type="datetime1">
              <a:rPr lang="zh-TW" altLang="en-US" smtClean="0"/>
              <a:t>2014/10/15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48872" cy="1944216"/>
          </a:xfrm>
        </p:spPr>
        <p:txBody>
          <a:bodyPr>
            <a:noAutofit/>
          </a:bodyPr>
          <a:lstStyle/>
          <a:p>
            <a:pPr algn="ctr"/>
            <a:r>
              <a:rPr lang="en-US" altLang="zh-TW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ClusCite:Effective Citation Recommendation by Information Network-Based Clustering</a:t>
            </a:r>
            <a:endParaRPr lang="zh-TW" altLang="en-US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7632848" cy="2664296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/>
              <a:t>Date: 2014/10/16</a:t>
            </a:r>
          </a:p>
          <a:p>
            <a:r>
              <a:rPr lang="en-US" altLang="zh-TW" dirty="0" smtClean="0"/>
              <a:t>Author</a:t>
            </a:r>
            <a:r>
              <a:rPr lang="en-US" altLang="zh-TW" dirty="0"/>
              <a:t>: </a:t>
            </a:r>
            <a:r>
              <a:rPr lang="en-US" altLang="zh-TW" dirty="0" smtClean="0"/>
              <a:t> Xiang Ren , Jialu </a:t>
            </a:r>
            <a:r>
              <a:rPr lang="en-US" altLang="zh-TW" dirty="0"/>
              <a:t>Liu,Xiao </a:t>
            </a:r>
            <a:r>
              <a:rPr lang="en-US" altLang="zh-TW" dirty="0" smtClean="0"/>
              <a:t>Yu , Urvashi Khandelwal , Quanquan Gu , Lidan Wang , Jiawei Han</a:t>
            </a:r>
          </a:p>
          <a:p>
            <a:r>
              <a:rPr lang="en-US" altLang="zh-TW" dirty="0" smtClean="0"/>
              <a:t>Source: KDD’14</a:t>
            </a:r>
          </a:p>
          <a:p>
            <a:pPr algn="l"/>
            <a:r>
              <a:rPr lang="en-US" altLang="zh-TW" dirty="0" smtClean="0"/>
              <a:t>Advisor: Jia-ling, Koh</a:t>
            </a:r>
          </a:p>
          <a:p>
            <a:pPr algn="l"/>
            <a:r>
              <a:rPr lang="en-US" altLang="zh-TW" dirty="0" smtClean="0"/>
              <a:t>Speaker: Sheng-</a:t>
            </a:r>
            <a:r>
              <a:rPr lang="en-US" altLang="zh-TW" dirty="0" err="1" smtClean="0"/>
              <a:t>Chih</a:t>
            </a:r>
            <a:r>
              <a:rPr lang="en-US" altLang="zh-TW" dirty="0" smtClean="0"/>
              <a:t> , Chu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04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Relative Authority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ffect Relative Authority Score:</a:t>
            </a:r>
          </a:p>
          <a:p>
            <a:pPr marL="114300" indent="0">
              <a:buNone/>
            </a:pPr>
            <a:r>
              <a:rPr lang="en-US" altLang="zh-TW" dirty="0" smtClean="0"/>
              <a:t>1.Published in highly reputed venues.</a:t>
            </a:r>
          </a:p>
          <a:p>
            <a:pPr marL="114300" indent="0">
              <a:buNone/>
            </a:pPr>
            <a:r>
              <a:rPr lang="en-US" altLang="zh-TW" dirty="0" smtClean="0"/>
              <a:t>2.Written by Authority authors.</a:t>
            </a:r>
          </a:p>
          <a:p>
            <a:pPr marL="114300" indent="0">
              <a:buNone/>
            </a:pPr>
            <a:r>
              <a:rPr lang="en-US" altLang="zh-TW" dirty="0" smtClean="0"/>
              <a:t>3.Related to high quality paper.</a:t>
            </a:r>
          </a:p>
          <a:p>
            <a:pPr marL="114300" indent="0">
              <a:buNone/>
            </a:pPr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pPr marL="114300" indent="0">
              <a:buNone/>
            </a:pPr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pPr marL="114300" indent="0">
              <a:buNone/>
            </a:pPr>
            <a:r>
              <a:rPr lang="en-US" altLang="zh-TW" dirty="0" smtClean="0"/>
              <a:t>G() function is propagation function.</a:t>
            </a:r>
          </a:p>
          <a:p>
            <a:pPr marL="114300" indent="0">
              <a:buNone/>
            </a:pPr>
            <a:r>
              <a:rPr lang="en-US" altLang="zh-TW" dirty="0" smtClean="0"/>
              <a:t>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2" y="3284984"/>
            <a:ext cx="7002536" cy="13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Paper-</a:t>
            </a:r>
            <a:r>
              <a:rPr lang="en-US" altLang="zh-TW" dirty="0" err="1" smtClean="0"/>
              <a:t>Speif</a:t>
            </a:r>
            <a:r>
              <a:rPr lang="en-US" altLang="zh-TW" dirty="0" smtClean="0"/>
              <a:t> 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650547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683568" y="4005064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267744" y="3284984"/>
            <a:ext cx="720080" cy="7200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224232" y="4558888"/>
            <a:ext cx="720080" cy="7200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V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424648" y="5661248"/>
            <a:ext cx="720080" cy="7200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接點 9"/>
          <p:cNvCxnSpPr>
            <a:stCxn id="5" idx="7"/>
            <a:endCxn id="7" idx="2"/>
          </p:cNvCxnSpPr>
          <p:nvPr/>
        </p:nvCxnSpPr>
        <p:spPr>
          <a:xfrm flipV="1">
            <a:off x="1298195" y="3645024"/>
            <a:ext cx="969549" cy="465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5" idx="6"/>
            <a:endCxn id="8" idx="2"/>
          </p:cNvCxnSpPr>
          <p:nvPr/>
        </p:nvCxnSpPr>
        <p:spPr>
          <a:xfrm>
            <a:off x="1403648" y="4365104"/>
            <a:ext cx="820584" cy="553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5" idx="4"/>
            <a:endCxn id="9" idx="0"/>
          </p:cNvCxnSpPr>
          <p:nvPr/>
        </p:nvCxnSpPr>
        <p:spPr>
          <a:xfrm>
            <a:off x="1043608" y="4725144"/>
            <a:ext cx="74108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813940" y="2420888"/>
            <a:ext cx="167794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292080" y="2996952"/>
            <a:ext cx="158417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Interest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Group 1</a:t>
            </a:r>
          </a:p>
        </p:txBody>
      </p:sp>
      <p:sp>
        <p:nvSpPr>
          <p:cNvPr id="18" name="橢圓 17"/>
          <p:cNvSpPr/>
          <p:nvPr/>
        </p:nvSpPr>
        <p:spPr>
          <a:xfrm>
            <a:off x="5220072" y="3920016"/>
            <a:ext cx="1584176" cy="7284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Interest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Group 2</a:t>
            </a:r>
          </a:p>
        </p:txBody>
      </p:sp>
      <p:sp>
        <p:nvSpPr>
          <p:cNvPr id="19" name="橢圓 18"/>
          <p:cNvSpPr/>
          <p:nvPr/>
        </p:nvSpPr>
        <p:spPr>
          <a:xfrm>
            <a:off x="5225504" y="4797152"/>
            <a:ext cx="158417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Interest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Group 3</a:t>
            </a:r>
          </a:p>
        </p:txBody>
      </p:sp>
      <p:sp>
        <p:nvSpPr>
          <p:cNvPr id="20" name="橢圓 19"/>
          <p:cNvSpPr/>
          <p:nvPr/>
        </p:nvSpPr>
        <p:spPr>
          <a:xfrm>
            <a:off x="5256872" y="5805264"/>
            <a:ext cx="158417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Interest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Group 4</a:t>
            </a:r>
          </a:p>
        </p:txBody>
      </p:sp>
      <p:cxnSp>
        <p:nvCxnSpPr>
          <p:cNvPr id="21" name="直線接點 20"/>
          <p:cNvCxnSpPr>
            <a:stCxn id="7" idx="6"/>
            <a:endCxn id="16" idx="2"/>
          </p:cNvCxnSpPr>
          <p:nvPr/>
        </p:nvCxnSpPr>
        <p:spPr>
          <a:xfrm flipV="1">
            <a:off x="2987824" y="3392996"/>
            <a:ext cx="2304256" cy="2520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7" idx="6"/>
            <a:endCxn id="18" idx="2"/>
          </p:cNvCxnSpPr>
          <p:nvPr/>
        </p:nvCxnSpPr>
        <p:spPr>
          <a:xfrm>
            <a:off x="2987824" y="3645024"/>
            <a:ext cx="2232248" cy="63920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7" idx="6"/>
            <a:endCxn id="19" idx="2"/>
          </p:cNvCxnSpPr>
          <p:nvPr/>
        </p:nvCxnSpPr>
        <p:spPr>
          <a:xfrm>
            <a:off x="2987824" y="3645024"/>
            <a:ext cx="2237680" cy="15481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2944312" y="4324664"/>
            <a:ext cx="2275760" cy="6347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8" idx="6"/>
            <a:endCxn id="20" idx="2"/>
          </p:cNvCxnSpPr>
          <p:nvPr/>
        </p:nvCxnSpPr>
        <p:spPr>
          <a:xfrm>
            <a:off x="2944312" y="4918928"/>
            <a:ext cx="2312560" cy="12823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9" idx="6"/>
            <a:endCxn id="19" idx="2"/>
          </p:cNvCxnSpPr>
          <p:nvPr/>
        </p:nvCxnSpPr>
        <p:spPr>
          <a:xfrm flipV="1">
            <a:off x="2144728" y="5193196"/>
            <a:ext cx="3080776" cy="8280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矩形 3071"/>
          <p:cNvSpPr/>
          <p:nvPr/>
        </p:nvSpPr>
        <p:spPr>
          <a:xfrm>
            <a:off x="5220072" y="1556792"/>
            <a:ext cx="792088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3" name="文字方塊 3072"/>
          <p:cNvSpPr txBox="1"/>
          <p:nvPr/>
        </p:nvSpPr>
        <p:spPr>
          <a:xfrm>
            <a:off x="3995936" y="33929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0.8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139952" y="38203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0.3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757730" y="41399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0.4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281318" y="461248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0.2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347864" y="500853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0.7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2871452" y="562062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0.6</a:t>
            </a:r>
            <a:endParaRPr lang="zh-TW" altLang="en-US" dirty="0"/>
          </a:p>
        </p:txBody>
      </p:sp>
      <p:sp>
        <p:nvSpPr>
          <p:cNvPr id="3075" name="文字方塊 3074"/>
          <p:cNvSpPr txBox="1"/>
          <p:nvPr/>
        </p:nvSpPr>
        <p:spPr>
          <a:xfrm>
            <a:off x="296664" y="2906132"/>
            <a:ext cx="264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query’s group </a:t>
            </a:r>
            <a:r>
              <a:rPr lang="en-US" altLang="zh-TW" dirty="0" err="1" smtClean="0"/>
              <a:t>menbership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35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3640" y="1196752"/>
            <a:ext cx="7467600" cy="460851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Model Overview</a:t>
            </a:r>
          </a:p>
          <a:p>
            <a:r>
              <a:rPr lang="en-US" altLang="zh-TW" sz="3200" dirty="0" smtClean="0"/>
              <a:t>Model Learning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Experiment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Conclusion</a:t>
            </a:r>
            <a:endParaRPr lang="zh-TW" altLang="en-US" sz="3200" dirty="0">
              <a:solidFill>
                <a:schemeClr val="bg2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99592" y="332656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5000" dirty="0" smtClean="0"/>
              <a:t>Outline</a:t>
            </a:r>
            <a:endParaRPr lang="zh-TW" altLang="en-US" sz="5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4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Loss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Actual value – prediction = loss 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114300" indent="0">
              <a:buNone/>
            </a:pPr>
            <a:r>
              <a:rPr lang="en-US" altLang="zh-TW" dirty="0" smtClean="0"/>
              <a:t>  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4" y="2060847"/>
            <a:ext cx="6703064" cy="143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203848" y="2060847"/>
            <a:ext cx="4032448" cy="79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22" y="3627471"/>
            <a:ext cx="489654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單箭頭接點 9"/>
          <p:cNvCxnSpPr/>
          <p:nvPr/>
        </p:nvCxnSpPr>
        <p:spPr>
          <a:xfrm flipH="1">
            <a:off x="4644008" y="2708920"/>
            <a:ext cx="72008" cy="138313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5226484" y="2708920"/>
            <a:ext cx="137604" cy="138313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5" y="4843363"/>
            <a:ext cx="6368066" cy="13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圓角矩形 16"/>
          <p:cNvSpPr/>
          <p:nvPr/>
        </p:nvSpPr>
        <p:spPr>
          <a:xfrm>
            <a:off x="2771800" y="5013176"/>
            <a:ext cx="4032448" cy="79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 flipH="1" flipV="1">
            <a:off x="2555776" y="4365104"/>
            <a:ext cx="1512168" cy="7920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6228184" y="2636912"/>
            <a:ext cx="576064" cy="25202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 regularization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Normalization on authority vector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132856"/>
            <a:ext cx="65792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41748" y="5301208"/>
            <a:ext cx="197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degree of  P</a:t>
            </a:r>
            <a:r>
              <a:rPr lang="en-US" altLang="zh-TW" baseline="-25000" dirty="0" smtClean="0">
                <a:solidFill>
                  <a:srgbClr val="00B050"/>
                </a:solidFill>
              </a:rPr>
              <a:t>i</a:t>
            </a:r>
            <a:r>
              <a:rPr lang="en-US" altLang="zh-TW" dirty="0" smtClean="0">
                <a:solidFill>
                  <a:srgbClr val="00B050"/>
                </a:solidFill>
              </a:rPr>
              <a:t> in R</a:t>
            </a:r>
            <a:r>
              <a:rPr lang="en-US" altLang="zh-TW" baseline="30000" dirty="0" smtClean="0">
                <a:solidFill>
                  <a:srgbClr val="00B050"/>
                </a:solidFill>
              </a:rPr>
              <a:t>A</a:t>
            </a:r>
            <a:r>
              <a:rPr lang="en-US" altLang="zh-TW" baseline="-25000" dirty="0" smtClean="0">
                <a:solidFill>
                  <a:srgbClr val="00B050"/>
                </a:solidFill>
              </a:rPr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1259632" y="5301208"/>
            <a:ext cx="2088232" cy="152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187624" y="4869160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i-th column vector of F</a:t>
            </a:r>
            <a:r>
              <a:rPr lang="en-US" altLang="zh-TW" baseline="-25000" dirty="0" smtClean="0">
                <a:solidFill>
                  <a:srgbClr val="00B050"/>
                </a:solidFill>
              </a:rPr>
              <a:t>p</a:t>
            </a:r>
            <a:endParaRPr lang="zh-TW" altLang="en-US" baseline="-25000" dirty="0">
              <a:solidFill>
                <a:srgbClr val="00B05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52109" y="4851995"/>
            <a:ext cx="238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j-</a:t>
            </a:r>
            <a:r>
              <a:rPr lang="en-US" altLang="zh-TW" dirty="0" err="1" smtClean="0">
                <a:solidFill>
                  <a:srgbClr val="00B050"/>
                </a:solidFill>
              </a:rPr>
              <a:t>th</a:t>
            </a:r>
            <a:r>
              <a:rPr lang="en-US" altLang="zh-TW" dirty="0" smtClean="0">
                <a:solidFill>
                  <a:srgbClr val="00B050"/>
                </a:solidFill>
              </a:rPr>
              <a:t> column vector of F</a:t>
            </a:r>
            <a:r>
              <a:rPr lang="en-US" altLang="zh-TW" baseline="-25000" dirty="0">
                <a:solidFill>
                  <a:srgbClr val="00B050"/>
                </a:solidFill>
              </a:rPr>
              <a:t>A</a:t>
            </a:r>
            <a:endParaRPr lang="zh-TW" alt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4039163" y="5259614"/>
            <a:ext cx="1800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996947" y="5356041"/>
            <a:ext cx="188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</a:t>
            </a:r>
            <a:r>
              <a:rPr lang="en-US" altLang="zh-TW" dirty="0" smtClean="0">
                <a:solidFill>
                  <a:srgbClr val="00B050"/>
                </a:solidFill>
              </a:rPr>
              <a:t>egree of  A</a:t>
            </a:r>
            <a:r>
              <a:rPr lang="en-US" altLang="zh-TW" baseline="-25000" dirty="0" smtClean="0">
                <a:solidFill>
                  <a:srgbClr val="00B050"/>
                </a:solidFill>
              </a:rPr>
              <a:t>j</a:t>
            </a:r>
            <a:r>
              <a:rPr lang="en-US" altLang="zh-TW" dirty="0" smtClean="0">
                <a:solidFill>
                  <a:srgbClr val="00B050"/>
                </a:solidFill>
              </a:rPr>
              <a:t> in R</a:t>
            </a:r>
            <a:r>
              <a:rPr lang="en-US" altLang="zh-TW" baseline="30000" dirty="0">
                <a:solidFill>
                  <a:srgbClr val="00B050"/>
                </a:solidFill>
              </a:rPr>
              <a:t>A</a:t>
            </a:r>
            <a:endParaRPr lang="zh-TW" altLang="en-US" baseline="30000" dirty="0">
              <a:solidFill>
                <a:srgbClr val="00B050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3497872" y="535604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189956" y="4939008"/>
            <a:ext cx="0" cy="608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115616" y="4955292"/>
            <a:ext cx="0" cy="608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444208" y="4955291"/>
            <a:ext cx="0" cy="608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530757" y="4955292"/>
            <a:ext cx="0" cy="608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3923928" y="1934072"/>
            <a:ext cx="62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K*n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465885" y="1779282"/>
            <a:ext cx="7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K*|A|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918940" y="211873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n*n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417890" y="196394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|A|*|A|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546078" y="403642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|V|*|</a:t>
            </a:r>
            <a:r>
              <a:rPr lang="en-US" altLang="zh-TW" baseline="-25000" dirty="0">
                <a:solidFill>
                  <a:srgbClr val="FF0000"/>
                </a:solidFill>
              </a:rPr>
              <a:t>V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|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220072" y="3037094"/>
            <a:ext cx="7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K*|V|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Joint optimization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Joint optimization problem :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56084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V="1">
            <a:off x="2388543" y="2852936"/>
            <a:ext cx="3335585" cy="16561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411760" y="2924944"/>
            <a:ext cx="5112568" cy="157693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827584" y="4509120"/>
            <a:ext cx="259228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Tikhonov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rehularizes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72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ClusCite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1531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3640" y="1196752"/>
            <a:ext cx="7467600" cy="460851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Model Overview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Model Learning</a:t>
            </a:r>
          </a:p>
          <a:p>
            <a:r>
              <a:rPr lang="en-US" altLang="zh-TW" sz="3200" dirty="0" smtClean="0"/>
              <a:t>Experiment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Conclusion</a:t>
            </a:r>
            <a:endParaRPr lang="zh-TW" altLang="en-US" sz="3200" dirty="0">
              <a:solidFill>
                <a:schemeClr val="bg2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99592" y="332656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5000" dirty="0" smtClean="0"/>
              <a:t>Outline</a:t>
            </a:r>
            <a:endParaRPr lang="zh-TW" altLang="en-US" sz="5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5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Set :DBLP dataset2 and PubMed dataset3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33612"/>
            <a:ext cx="61626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4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Process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5"/>
            <a:ext cx="6120680" cy="288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4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3640" y="1196752"/>
            <a:ext cx="7467600" cy="4608512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Introduction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Model Overview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Model Learning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Experiment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Conclusion</a:t>
            </a:r>
            <a:endParaRPr lang="zh-TW" altLang="en-US" sz="3200" dirty="0">
              <a:solidFill>
                <a:schemeClr val="bg2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99592" y="332656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5000" dirty="0" smtClean="0"/>
              <a:t>Outline</a:t>
            </a:r>
            <a:endParaRPr lang="zh-TW" altLang="en-US" sz="5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2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20688"/>
            <a:ext cx="575665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17" y="3356992"/>
            <a:ext cx="489066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9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65387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17" y="3284984"/>
            <a:ext cx="6709331" cy="280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73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0769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61817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51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Propose novel cluster-based framework to satisfy a user’s diverse citation intents.</a:t>
            </a:r>
          </a:p>
          <a:p>
            <a:r>
              <a:rPr lang="en-US" altLang="zh-TW" dirty="0" smtClean="0"/>
              <a:t>Develop efficient algorithm and better performance</a:t>
            </a:r>
          </a:p>
          <a:p>
            <a:r>
              <a:rPr lang="en-US" altLang="zh-TW" dirty="0" smtClean="0"/>
              <a:t>this paper is good.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64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4" t="20148" r="34166" b="54519"/>
          <a:stretch/>
        </p:blipFill>
        <p:spPr bwMode="auto">
          <a:xfrm>
            <a:off x="2410512" y="2935611"/>
            <a:ext cx="4830992" cy="247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99592" y="332656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5000" dirty="0" smtClean="0"/>
              <a:t>Introduction</a:t>
            </a:r>
            <a:endParaRPr lang="zh-TW" altLang="en-US" sz="5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5" name="內容版面配置區 8"/>
          <p:cNvSpPr>
            <a:spLocks noGrp="1"/>
          </p:cNvSpPr>
          <p:nvPr>
            <p:ph idx="1"/>
          </p:nvPr>
        </p:nvSpPr>
        <p:spPr>
          <a:xfrm>
            <a:off x="611560" y="1229544"/>
            <a:ext cx="7620000" cy="4680520"/>
          </a:xfrm>
        </p:spPr>
        <p:txBody>
          <a:bodyPr/>
          <a:lstStyle/>
          <a:p>
            <a:pPr marL="11430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11934" r="66934" b="61238"/>
          <a:stretch/>
        </p:blipFill>
        <p:spPr>
          <a:xfrm>
            <a:off x="49448" y="2924944"/>
            <a:ext cx="2455872" cy="233775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4248" y="3573016"/>
            <a:ext cx="2376264" cy="1177002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Based on content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+</a:t>
            </a:r>
            <a:r>
              <a:rPr lang="en-US" altLang="zh-TW" dirty="0" smtClean="0">
                <a:solidFill>
                  <a:schemeClr val="tx1"/>
                </a:solidFill>
              </a:rPr>
              <a:t> KDD?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+citation behavior?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+Social network?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+</a:t>
            </a:r>
            <a:r>
              <a:rPr lang="en-US" altLang="zh-TW" dirty="0" err="1" smtClean="0">
                <a:solidFill>
                  <a:schemeClr val="tx1"/>
                </a:solidFill>
              </a:rPr>
              <a:t>Dr.Koh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2410512" y="3574036"/>
            <a:ext cx="742016" cy="21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迴轉箭號 21"/>
          <p:cNvSpPr/>
          <p:nvPr/>
        </p:nvSpPr>
        <p:spPr>
          <a:xfrm>
            <a:off x="6156176" y="2047120"/>
            <a:ext cx="1440160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流程圖: 多重文件 24"/>
          <p:cNvSpPr/>
          <p:nvPr/>
        </p:nvSpPr>
        <p:spPr>
          <a:xfrm>
            <a:off x="6768244" y="3103745"/>
            <a:ext cx="1080120" cy="136356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 small set of  paper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99592" y="1556792"/>
            <a:ext cx="22124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/>
              <a:t>Google  Scholar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4937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332656"/>
            <a:ext cx="7467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000" dirty="0" smtClean="0"/>
              <a:t>Introduction</a:t>
            </a:r>
            <a:endParaRPr lang="zh-TW" altLang="en-US" sz="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9" name="內容版面配置區 8"/>
          <p:cNvSpPr txBox="1">
            <a:spLocks/>
          </p:cNvSpPr>
          <p:nvPr/>
        </p:nvSpPr>
        <p:spPr>
          <a:xfrm>
            <a:off x="611560" y="1229544"/>
            <a:ext cx="76200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What’s heterogeneous network?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What’s Meta-path?</a:t>
            </a:r>
          </a:p>
          <a:p>
            <a:pPr marL="114300" indent="0">
              <a:buFont typeface="Arial" pitchFamily="34" charset="0"/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5976664" cy="20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6130677" cy="205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7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899592" y="332656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5000" dirty="0" smtClean="0"/>
              <a:t>Introduction</a:t>
            </a:r>
            <a:endParaRPr lang="zh-TW" altLang="en-US" sz="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7192" y="1340768"/>
            <a:ext cx="7620000" cy="4800600"/>
          </a:xfrm>
        </p:spPr>
        <p:txBody>
          <a:bodyPr/>
          <a:lstStyle/>
          <a:p>
            <a:r>
              <a:rPr lang="en-US" altLang="zh-TW" dirty="0" smtClean="0"/>
              <a:t>Citation Recommendation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" y="2132856"/>
            <a:ext cx="706735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4139952" y="1850688"/>
            <a:ext cx="3744416" cy="410445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6300192" y="1412776"/>
            <a:ext cx="432048" cy="648072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023152" y="1031156"/>
            <a:ext cx="234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Heterogenous</a:t>
            </a:r>
            <a:r>
              <a:rPr lang="en-US" altLang="zh-TW" dirty="0" smtClean="0"/>
              <a:t> network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899592" y="1850688"/>
            <a:ext cx="1440160" cy="40265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827584" y="1736812"/>
            <a:ext cx="432048" cy="39604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2123728" y="1850688"/>
            <a:ext cx="2232248" cy="402658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4139952" y="1556792"/>
            <a:ext cx="432048" cy="293896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171245" y="1072332"/>
            <a:ext cx="220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Learning model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59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10" grpId="0" animBg="1"/>
      <p:bldP spid="10" grpId="1" animBg="1"/>
      <p:bldP spid="13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3640" y="1196752"/>
            <a:ext cx="7467600" cy="460851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2"/>
                </a:solidFill>
              </a:rPr>
              <a:t>Introduction</a:t>
            </a:r>
          </a:p>
          <a:p>
            <a:r>
              <a:rPr lang="en-US" altLang="zh-TW" sz="3200" dirty="0" smtClean="0"/>
              <a:t>Model Overview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Model Learning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Experiment</a:t>
            </a:r>
          </a:p>
          <a:p>
            <a:r>
              <a:rPr lang="en-US" altLang="zh-TW" sz="3200" dirty="0" smtClean="0">
                <a:solidFill>
                  <a:schemeClr val="bg2"/>
                </a:solidFill>
              </a:rPr>
              <a:t>Conclusion</a:t>
            </a:r>
            <a:endParaRPr lang="zh-TW" altLang="en-US" sz="3200" dirty="0">
              <a:solidFill>
                <a:schemeClr val="bg2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99592" y="332656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5000" dirty="0" smtClean="0"/>
              <a:t>Outline</a:t>
            </a:r>
            <a:endParaRPr lang="zh-TW" altLang="en-US" sz="5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8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899592" y="332656"/>
            <a:ext cx="7467600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5000" dirty="0" smtClean="0">
                <a:solidFill>
                  <a:schemeClr val="tx2"/>
                </a:solidFill>
              </a:rPr>
              <a:t>Model overview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1377170"/>
            <a:ext cx="8496944" cy="399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內容版面配置區 8"/>
          <p:cNvSpPr txBox="1">
            <a:spLocks/>
          </p:cNvSpPr>
          <p:nvPr/>
        </p:nvSpPr>
        <p:spPr>
          <a:xfrm>
            <a:off x="611560" y="1556792"/>
            <a:ext cx="76200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Define</a:t>
            </a:r>
            <a:r>
              <a:rPr lang="zh-TW" altLang="en-US" dirty="0" smtClean="0"/>
              <a:t>  </a:t>
            </a:r>
            <a:r>
              <a:rPr lang="en-US" altLang="zh-TW" dirty="0" smtClean="0"/>
              <a:t> Score function s(</a:t>
            </a:r>
            <a:r>
              <a:rPr lang="en-US" altLang="zh-TW" dirty="0" err="1" smtClean="0"/>
              <a:t>q,p</a:t>
            </a:r>
            <a:r>
              <a:rPr lang="en-US" altLang="zh-TW" dirty="0" smtClean="0"/>
              <a:t>) :</a:t>
            </a:r>
          </a:p>
          <a:p>
            <a:r>
              <a:rPr lang="en-US" altLang="zh-TW" dirty="0"/>
              <a:t>q</a:t>
            </a:r>
            <a:r>
              <a:rPr lang="en-US" altLang="zh-TW" dirty="0" smtClean="0"/>
              <a:t> = query manuscript , p = target paper</a:t>
            </a:r>
          </a:p>
          <a:p>
            <a:r>
              <a:rPr lang="en-US" altLang="zh-TW" dirty="0" smtClean="0"/>
              <a:t>       : how likely query  is to belong to the k group.</a:t>
            </a:r>
          </a:p>
          <a:p>
            <a:r>
              <a:rPr lang="en-US" altLang="zh-TW" dirty="0" smtClean="0"/>
              <a:t>       : the relatedness between q , p according to k-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group.</a:t>
            </a:r>
          </a:p>
          <a:p>
            <a:r>
              <a:rPr lang="en-US" altLang="zh-TW" dirty="0" smtClean="0"/>
              <a:t>       : the relative importance of p within the k-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group.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6640"/>
            <a:ext cx="693754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891448" y="4365104"/>
            <a:ext cx="64807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40152" y="4407728"/>
            <a:ext cx="1152128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7944" y="4388832"/>
            <a:ext cx="1440160" cy="6480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2420888"/>
            <a:ext cx="324036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5568" y="2853824"/>
            <a:ext cx="332236" cy="3240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45568" y="3262012"/>
            <a:ext cx="332236" cy="3240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39000" cy="864096"/>
          </a:xfrm>
        </p:spPr>
        <p:txBody>
          <a:bodyPr>
            <a:normAutofit/>
          </a:bodyPr>
          <a:lstStyle/>
          <a:p>
            <a:r>
              <a:rPr lang="en-US" altLang="zh-TW" sz="5000" b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Feature Weight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611560" y="1556792"/>
            <a:ext cx="7620000" cy="4680520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: weight  change from importance</a:t>
            </a:r>
          </a:p>
          <a:p>
            <a:r>
              <a:rPr lang="en-US" altLang="zh-TW" dirty="0" smtClean="0"/>
              <a:t>    </a:t>
            </a:r>
            <a:r>
              <a:rPr lang="en-US" altLang="zh-TW" dirty="0"/>
              <a:t>:  different  meta path-based feature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2" y="1628800"/>
            <a:ext cx="6130677" cy="205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869160"/>
            <a:ext cx="489654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599892" y="5159320"/>
            <a:ext cx="504056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55976" y="5157192"/>
            <a:ext cx="1224136" cy="5040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91712" y="4077072"/>
            <a:ext cx="267920" cy="272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01872" y="4468480"/>
            <a:ext cx="267920" cy="2660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7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Paper relevance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 : k=1~4,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0681-0887-45F2-BF8C-521589DD8AC5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83568" y="353317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164288" y="30689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339752" y="2266072"/>
            <a:ext cx="158417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Interest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Group 1</a:t>
            </a:r>
          </a:p>
        </p:txBody>
      </p:sp>
      <p:sp>
        <p:nvSpPr>
          <p:cNvPr id="10" name="橢圓 9"/>
          <p:cNvSpPr/>
          <p:nvPr/>
        </p:nvSpPr>
        <p:spPr>
          <a:xfrm>
            <a:off x="2240320" y="3176972"/>
            <a:ext cx="158417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Interest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Group 2</a:t>
            </a:r>
          </a:p>
        </p:txBody>
      </p:sp>
      <p:sp>
        <p:nvSpPr>
          <p:cNvPr id="11" name="橢圓 10"/>
          <p:cNvSpPr/>
          <p:nvPr/>
        </p:nvSpPr>
        <p:spPr>
          <a:xfrm>
            <a:off x="2339752" y="4185084"/>
            <a:ext cx="158417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Interest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Group 3</a:t>
            </a:r>
          </a:p>
        </p:txBody>
      </p:sp>
      <p:sp>
        <p:nvSpPr>
          <p:cNvPr id="12" name="橢圓 11"/>
          <p:cNvSpPr/>
          <p:nvPr/>
        </p:nvSpPr>
        <p:spPr>
          <a:xfrm>
            <a:off x="2339752" y="5049180"/>
            <a:ext cx="158417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Interest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Group 4</a:t>
            </a:r>
          </a:p>
        </p:txBody>
      </p:sp>
      <p:sp>
        <p:nvSpPr>
          <p:cNvPr id="24" name="矩形 23"/>
          <p:cNvSpPr/>
          <p:nvPr/>
        </p:nvSpPr>
        <p:spPr>
          <a:xfrm>
            <a:off x="5652120" y="3320988"/>
            <a:ext cx="216024" cy="2520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等腰三角形 24"/>
          <p:cNvSpPr/>
          <p:nvPr/>
        </p:nvSpPr>
        <p:spPr>
          <a:xfrm>
            <a:off x="5580112" y="5589240"/>
            <a:ext cx="288032" cy="25202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流程圖: 接點 25"/>
          <p:cNvSpPr/>
          <p:nvPr/>
        </p:nvSpPr>
        <p:spPr>
          <a:xfrm>
            <a:off x="4932040" y="2628724"/>
            <a:ext cx="288032" cy="21062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等腰三角形 26"/>
          <p:cNvSpPr/>
          <p:nvPr/>
        </p:nvSpPr>
        <p:spPr>
          <a:xfrm>
            <a:off x="6084168" y="4087284"/>
            <a:ext cx="288032" cy="34982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等腰三角形 27"/>
          <p:cNvSpPr/>
          <p:nvPr/>
        </p:nvSpPr>
        <p:spPr>
          <a:xfrm>
            <a:off x="6300192" y="2628724"/>
            <a:ext cx="288032" cy="29622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863748" y="5133934"/>
            <a:ext cx="21602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4904916" y="4087284"/>
            <a:ext cx="216024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流程圖: 接點 30"/>
          <p:cNvSpPr/>
          <p:nvPr/>
        </p:nvSpPr>
        <p:spPr>
          <a:xfrm>
            <a:off x="6345376" y="4761096"/>
            <a:ext cx="288032" cy="210624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接點 32"/>
          <p:cNvCxnSpPr>
            <a:stCxn id="9" idx="6"/>
          </p:cNvCxnSpPr>
          <p:nvPr/>
        </p:nvCxnSpPr>
        <p:spPr>
          <a:xfrm>
            <a:off x="3923928" y="2662116"/>
            <a:ext cx="980988" cy="15229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27" idx="1"/>
          </p:cNvCxnSpPr>
          <p:nvPr/>
        </p:nvCxnSpPr>
        <p:spPr>
          <a:xfrm flipH="1">
            <a:off x="5120940" y="4262198"/>
            <a:ext cx="1035236" cy="48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endCxn id="6" idx="3"/>
          </p:cNvCxnSpPr>
          <p:nvPr/>
        </p:nvCxnSpPr>
        <p:spPr>
          <a:xfrm flipV="1">
            <a:off x="6300192" y="3499199"/>
            <a:ext cx="937913" cy="8118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26" idx="6"/>
            <a:endCxn id="24" idx="0"/>
          </p:cNvCxnSpPr>
          <p:nvPr/>
        </p:nvCxnSpPr>
        <p:spPr>
          <a:xfrm>
            <a:off x="5220072" y="2734036"/>
            <a:ext cx="540060" cy="5869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endCxn id="26" idx="2"/>
          </p:cNvCxnSpPr>
          <p:nvPr/>
        </p:nvCxnSpPr>
        <p:spPr>
          <a:xfrm>
            <a:off x="3923928" y="2662116"/>
            <a:ext cx="1008112" cy="719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endCxn id="6" idx="2"/>
          </p:cNvCxnSpPr>
          <p:nvPr/>
        </p:nvCxnSpPr>
        <p:spPr>
          <a:xfrm flipV="1">
            <a:off x="5868144" y="3320988"/>
            <a:ext cx="1296144" cy="1260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endCxn id="24" idx="1"/>
          </p:cNvCxnSpPr>
          <p:nvPr/>
        </p:nvCxnSpPr>
        <p:spPr>
          <a:xfrm flipV="1">
            <a:off x="3923928" y="3447002"/>
            <a:ext cx="1728192" cy="9901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12" idx="6"/>
            <a:endCxn id="25" idx="1"/>
          </p:cNvCxnSpPr>
          <p:nvPr/>
        </p:nvCxnSpPr>
        <p:spPr>
          <a:xfrm>
            <a:off x="3923928" y="5445224"/>
            <a:ext cx="1728192" cy="2700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stCxn id="31" idx="3"/>
            <a:endCxn id="25" idx="5"/>
          </p:cNvCxnSpPr>
          <p:nvPr/>
        </p:nvCxnSpPr>
        <p:spPr>
          <a:xfrm flipH="1">
            <a:off x="5796136" y="4940875"/>
            <a:ext cx="591421" cy="7743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stCxn id="29" idx="0"/>
          </p:cNvCxnSpPr>
          <p:nvPr/>
        </p:nvCxnSpPr>
        <p:spPr>
          <a:xfrm flipV="1">
            <a:off x="6971760" y="3499199"/>
            <a:ext cx="331320" cy="16347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31" idx="5"/>
            <a:endCxn id="29" idx="2"/>
          </p:cNvCxnSpPr>
          <p:nvPr/>
        </p:nvCxnSpPr>
        <p:spPr>
          <a:xfrm>
            <a:off x="6591227" y="4940875"/>
            <a:ext cx="380533" cy="4810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28" idx="5"/>
            <a:endCxn id="6" idx="1"/>
          </p:cNvCxnSpPr>
          <p:nvPr/>
        </p:nvCxnSpPr>
        <p:spPr>
          <a:xfrm>
            <a:off x="6516216" y="2776834"/>
            <a:ext cx="721889" cy="365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10" idx="6"/>
            <a:endCxn id="28" idx="1"/>
          </p:cNvCxnSpPr>
          <p:nvPr/>
        </p:nvCxnSpPr>
        <p:spPr>
          <a:xfrm flipV="1">
            <a:off x="3824496" y="2776834"/>
            <a:ext cx="2547704" cy="7961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/>
          <p:cNvSpPr txBox="1"/>
          <p:nvPr/>
        </p:nvSpPr>
        <p:spPr>
          <a:xfrm>
            <a:off x="4264536" y="2873494"/>
            <a:ext cx="52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0.2</a:t>
            </a:r>
            <a:endParaRPr lang="zh-TW" altLang="en-US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4351248" y="2259392"/>
            <a:ext cx="52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0.6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3903608" y="3415866"/>
            <a:ext cx="52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0.5</a:t>
            </a:r>
            <a:endParaRPr lang="zh-TW" altLang="en-US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4023752" y="4304646"/>
            <a:ext cx="52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0.2</a:t>
            </a:r>
            <a:endParaRPr lang="zh-TW" altLang="en-US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4166240" y="5039398"/>
            <a:ext cx="52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0.8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99199"/>
            <a:ext cx="523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直線單箭頭接點 71"/>
          <p:cNvCxnSpPr>
            <a:stCxn id="5" idx="6"/>
            <a:endCxn id="4098" idx="1"/>
          </p:cNvCxnSpPr>
          <p:nvPr/>
        </p:nvCxnSpPr>
        <p:spPr>
          <a:xfrm flipV="1">
            <a:off x="1187624" y="3742087"/>
            <a:ext cx="288032" cy="431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2414</TotalTime>
  <Words>396</Words>
  <Application>Microsoft Office PowerPoint</Application>
  <PresentationFormat>如螢幕大小 (4:3)</PresentationFormat>
  <Paragraphs>169</Paragraphs>
  <Slides>23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相鄰</vt:lpstr>
      <vt:lpstr>ClusCite:Effective Citation Recommendation by Information Network-Based Clustering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Feature Weight</vt:lpstr>
      <vt:lpstr>Paper relevance</vt:lpstr>
      <vt:lpstr>Relative Authority</vt:lpstr>
      <vt:lpstr>Paper-Speif c</vt:lpstr>
      <vt:lpstr>PowerPoint 簡報</vt:lpstr>
      <vt:lpstr>Loss function</vt:lpstr>
      <vt:lpstr>Graph regularization</vt:lpstr>
      <vt:lpstr>Joint optimization problem</vt:lpstr>
      <vt:lpstr>ClusCite Algorithm</vt:lpstr>
      <vt:lpstr>PowerPoint 簡報</vt:lpstr>
      <vt:lpstr>Experiment</vt:lpstr>
      <vt:lpstr>Process work</vt:lpstr>
      <vt:lpstr>PowerPoint 簡報</vt:lpstr>
      <vt:lpstr>PowerPoint 簡報</vt:lpstr>
      <vt:lpstr>PowerPoint 簡報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Search-Focused Key N-Grams for Relevance Ranking in Web Search</dc:title>
  <dc:creator>Amy</dc:creator>
  <cp:lastModifiedBy>User</cp:lastModifiedBy>
  <cp:revision>283</cp:revision>
  <cp:lastPrinted>2012-11-29T01:10:22Z</cp:lastPrinted>
  <dcterms:created xsi:type="dcterms:W3CDTF">2012-11-24T10:49:16Z</dcterms:created>
  <dcterms:modified xsi:type="dcterms:W3CDTF">2014-10-15T13:37:10Z</dcterms:modified>
</cp:coreProperties>
</file>